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embeddedFontLst>
    <p:embeddedFont>
      <p:font typeface="Quattrocento Sans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gh+alT6ccLu9d7Slm5IzGEJAfP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QuattrocentoSans-bold.fntdata"/><Relationship Id="rId14" Type="http://schemas.openxmlformats.org/officeDocument/2006/relationships/font" Target="fonts/QuattrocentoSans-regular.fntdata"/><Relationship Id="rId17" Type="http://schemas.openxmlformats.org/officeDocument/2006/relationships/font" Target="fonts/QuattrocentoSans-boldItalic.fntdata"/><Relationship Id="rId16" Type="http://schemas.openxmlformats.org/officeDocument/2006/relationships/font" Target="fonts/Quattrocento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3" name="Google Shape;8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4" name="Google Shape;10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3" name="Google Shape;12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0" name="Google Shape;14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ecce95a3a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ecce95a3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a53638fa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31a53638f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ecce95a3a6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ecce95a3a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とコンテンツ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" name="Google Shape;13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16" name="Google Shape;1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12192000" cy="11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4"/>
          <p:cNvSpPr txBox="1"/>
          <p:nvPr>
            <p:ph type="title"/>
          </p:nvPr>
        </p:nvSpPr>
        <p:spPr>
          <a:xfrm>
            <a:off x="647700" y="0"/>
            <a:ext cx="9239250" cy="1133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と縦書きテキスト" type="vertTx">
  <p:cSld name="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縦書きタイトルと&#10;縦書きテキスト" type="vertTitleAndTx">
  <p:cSld name="VERTICAL_TITLE_AND_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スライド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Quattrocento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1" name="Google Shape;2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セクション見出し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Quattrocento Sans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7" name="Google Shape;2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つのコンテンツ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0" name="Google Shape;40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のみ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白紙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付きのコンテンツ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Quattrocento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付きの図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Quattrocento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attrocento Sans"/>
              <a:buNone/>
              <a:defRPr b="0" i="0" sz="4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"/>
          <p:cNvSpPr txBox="1"/>
          <p:nvPr>
            <p:ph type="title"/>
          </p:nvPr>
        </p:nvSpPr>
        <p:spPr>
          <a:xfrm>
            <a:off x="647700" y="0"/>
            <a:ext cx="9239250" cy="1133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ja-JP"/>
              <a:t>現状</a:t>
            </a:r>
            <a:endParaRPr/>
          </a:p>
        </p:txBody>
      </p:sp>
      <p:sp>
        <p:nvSpPr>
          <p:cNvPr id="86" name="Google Shape;86;p6"/>
          <p:cNvSpPr txBox="1"/>
          <p:nvPr/>
        </p:nvSpPr>
        <p:spPr>
          <a:xfrm>
            <a:off x="358457" y="1390870"/>
            <a:ext cx="631253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ビルの中に、数千冊の本が眠っている…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7" name="Google Shape;87;p6"/>
          <p:cNvSpPr txBox="1"/>
          <p:nvPr/>
        </p:nvSpPr>
        <p:spPr>
          <a:xfrm>
            <a:off x="4806631" y="2212252"/>
            <a:ext cx="724249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調べてみたところ、35階南側フロアには376冊存在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8" name="Google Shape;88;p6"/>
          <p:cNvSpPr/>
          <p:nvPr/>
        </p:nvSpPr>
        <p:spPr>
          <a:xfrm rot="10800000">
            <a:off x="7562852" y="2926196"/>
            <a:ext cx="1047750" cy="133350"/>
          </a:xfrm>
          <a:prstGeom prst="triangle">
            <a:avLst>
              <a:gd fmla="val 50000" name="adj"/>
            </a:avLst>
          </a:prstGeom>
          <a:solidFill>
            <a:srgbClr val="D0CE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9" name="Google Shape;89;p6"/>
          <p:cNvSpPr txBox="1"/>
          <p:nvPr/>
        </p:nvSpPr>
        <p:spPr>
          <a:xfrm>
            <a:off x="4806631" y="3328637"/>
            <a:ext cx="72426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基本データ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■"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ビル専有フロア数：20フロア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■"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社員数：約4,000人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■"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本棚数：約50箇所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■"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総冊数（推定）：</a:t>
            </a:r>
            <a:r>
              <a:rPr b="0" i="0" lang="ja-JP" sz="2400" u="none" cap="none" strike="noStrike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約15,000冊</a:t>
            </a:r>
            <a:endParaRPr b="0" i="0" sz="2400" u="none" cap="none" strike="noStrike">
              <a:solidFill>
                <a:srgbClr val="C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0" name="Google Shape;90;p6"/>
          <p:cNvSpPr/>
          <p:nvPr/>
        </p:nvSpPr>
        <p:spPr>
          <a:xfrm rot="10800000">
            <a:off x="7562852" y="5536720"/>
            <a:ext cx="1047750" cy="133350"/>
          </a:xfrm>
          <a:prstGeom prst="triangle">
            <a:avLst>
              <a:gd fmla="val 50000" name="adj"/>
            </a:avLst>
          </a:prstGeom>
          <a:solidFill>
            <a:srgbClr val="D0CE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1" name="Google Shape;91;p6"/>
          <p:cNvSpPr txBox="1"/>
          <p:nvPr/>
        </p:nvSpPr>
        <p:spPr>
          <a:xfrm>
            <a:off x="4806631" y="6039035"/>
            <a:ext cx="724249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本という資源を有効活用したい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92" name="Google Shape;9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7501" y="2004926"/>
            <a:ext cx="4126724" cy="274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"/>
          <p:cNvSpPr txBox="1"/>
          <p:nvPr>
            <p:ph type="title"/>
          </p:nvPr>
        </p:nvSpPr>
        <p:spPr>
          <a:xfrm>
            <a:off x="647700" y="0"/>
            <a:ext cx="9239250" cy="1133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ja-JP"/>
              <a:t>現実</a:t>
            </a:r>
            <a:endParaRPr/>
          </a:p>
        </p:txBody>
      </p:sp>
      <p:pic>
        <p:nvPicPr>
          <p:cNvPr id="98" name="Google Shape;9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8457" y="2233613"/>
            <a:ext cx="6602201" cy="376713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7"/>
          <p:cNvSpPr txBox="1"/>
          <p:nvPr/>
        </p:nvSpPr>
        <p:spPr>
          <a:xfrm>
            <a:off x="552450" y="6187215"/>
            <a:ext cx="277177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ja-JP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図2：武雄市図書館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0" name="Google Shape;100;p7"/>
          <p:cNvSpPr txBox="1"/>
          <p:nvPr/>
        </p:nvSpPr>
        <p:spPr>
          <a:xfrm>
            <a:off x="358457" y="1390870"/>
            <a:ext cx="631253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図書館があればいいが…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1" name="Google Shape;101;p7"/>
          <p:cNvSpPr txBox="1"/>
          <p:nvPr/>
        </p:nvSpPr>
        <p:spPr>
          <a:xfrm>
            <a:off x="7292657" y="3701683"/>
            <a:ext cx="489934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スペースがない</a:t>
            </a:r>
            <a:endParaRPr b="0" i="0" sz="2400" u="none" cap="none" strike="noStrike">
              <a:solidFill>
                <a:srgbClr val="C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管理が大変（コスト、人手）</a:t>
            </a:r>
            <a:endParaRPr b="0" i="0" sz="2400" u="none" cap="none" strike="noStrike">
              <a:solidFill>
                <a:srgbClr val="C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/>
          <p:nvPr>
            <p:ph type="title"/>
          </p:nvPr>
        </p:nvSpPr>
        <p:spPr>
          <a:xfrm>
            <a:off x="647700" y="0"/>
            <a:ext cx="9239250" cy="1133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ja-JP"/>
              <a:t>アプリ概要</a:t>
            </a:r>
            <a:endParaRPr/>
          </a:p>
        </p:txBody>
      </p:sp>
      <p:pic>
        <p:nvPicPr>
          <p:cNvPr id="107" name="Google Shape;107;p8"/>
          <p:cNvPicPr preferRelativeResize="0"/>
          <p:nvPr/>
        </p:nvPicPr>
        <p:blipFill rotWithShape="1">
          <a:blip r:embed="rId3">
            <a:alphaModFix/>
          </a:blip>
          <a:srcRect b="0" l="0" r="46170" t="0"/>
          <a:stretch/>
        </p:blipFill>
        <p:spPr>
          <a:xfrm>
            <a:off x="457200" y="1978886"/>
            <a:ext cx="4924425" cy="454573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8"/>
          <p:cNvSpPr txBox="1"/>
          <p:nvPr/>
        </p:nvSpPr>
        <p:spPr>
          <a:xfrm>
            <a:off x="358457" y="1390870"/>
            <a:ext cx="631253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分散型図書館というソリューション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8"/>
          <p:cNvSpPr txBox="1"/>
          <p:nvPr/>
        </p:nvSpPr>
        <p:spPr>
          <a:xfrm>
            <a:off x="5841840" y="4315138"/>
            <a:ext cx="61788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基本機能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■"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本の登録、検索、貸出</a:t>
            </a:r>
            <a:r>
              <a:rPr lang="ja-JP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、</a:t>
            </a: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返却</a:t>
            </a:r>
            <a:r>
              <a:rPr lang="ja-JP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、</a:t>
            </a: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履歴保存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（場所,タイトル,著者,版数,カテゴリ）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0" name="Google Shape;110;p8"/>
          <p:cNvSpPr txBox="1"/>
          <p:nvPr/>
        </p:nvSpPr>
        <p:spPr>
          <a:xfrm>
            <a:off x="5556090" y="2391339"/>
            <a:ext cx="6464460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ja-JP" sz="2800" u="none" cap="none" strike="noStrike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ビル内に分散した場所に保管したまま</a:t>
            </a:r>
            <a:endParaRPr b="0" i="0" sz="2800" u="none" cap="none" strike="noStrike">
              <a:solidFill>
                <a:srgbClr val="C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ja-JP" sz="2800" u="none" cap="none" strike="noStrike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仮想の本棚にデータを集約し</a:t>
            </a:r>
            <a:endParaRPr b="0" i="0" sz="2800" u="none" cap="none" strike="noStrike">
              <a:solidFill>
                <a:srgbClr val="C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ja-JP" sz="2800" u="none" cap="none" strike="noStrike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貸出返却ができればよい</a:t>
            </a:r>
            <a:endParaRPr b="0" i="0" sz="2800" u="none" cap="none" strike="noStrike">
              <a:solidFill>
                <a:srgbClr val="C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1" name="Google Shape;111;p8"/>
          <p:cNvSpPr txBox="1"/>
          <p:nvPr/>
        </p:nvSpPr>
        <p:spPr>
          <a:xfrm>
            <a:off x="552450" y="6466309"/>
            <a:ext cx="277177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ja-JP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図3：本棚イメージ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"/>
          <p:cNvSpPr txBox="1"/>
          <p:nvPr>
            <p:ph type="title"/>
          </p:nvPr>
        </p:nvSpPr>
        <p:spPr>
          <a:xfrm>
            <a:off x="647700" y="0"/>
            <a:ext cx="9239250" cy="1133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ja-JP"/>
              <a:t>本の登録</a:t>
            </a:r>
            <a:endParaRPr/>
          </a:p>
        </p:txBody>
      </p:sp>
      <p:sp>
        <p:nvSpPr>
          <p:cNvPr id="117" name="Google Shape;117;p9"/>
          <p:cNvSpPr txBox="1"/>
          <p:nvPr/>
        </p:nvSpPr>
        <p:spPr>
          <a:xfrm>
            <a:off x="358457" y="1390870"/>
            <a:ext cx="631253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スマホから or PCから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03907" y="1957530"/>
            <a:ext cx="2665673" cy="4748070"/>
          </a:xfrm>
          <a:prstGeom prst="roundRect">
            <a:avLst>
              <a:gd fmla="val 6662" name="adj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9" name="Google Shape;119;p9"/>
          <p:cNvSpPr txBox="1"/>
          <p:nvPr/>
        </p:nvSpPr>
        <p:spPr>
          <a:xfrm>
            <a:off x="5267325" y="2295838"/>
            <a:ext cx="6178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■"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ISBNを手入力 or スキャンし、タイトル、著者、出版日、画像用リンク等を取得</a:t>
            </a:r>
            <a:r>
              <a:rPr lang="ja-JP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。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■"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保存場所や版数は手入力のみ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ttrocento Sans"/>
              <a:buChar char="■"/>
            </a:pPr>
            <a:r>
              <a:t/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ttrocento Sans"/>
              <a:buChar char="■"/>
            </a:pPr>
            <a:r>
              <a:rPr lang="ja-JP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一般ユーザーはただ使うだけの方が望ましい。登録できる人とそうでない人は分けたい</a:t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1905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0" name="Google Shape;120;p9"/>
          <p:cNvSpPr txBox="1"/>
          <p:nvPr/>
        </p:nvSpPr>
        <p:spPr>
          <a:xfrm>
            <a:off x="4672012" y="6336268"/>
            <a:ext cx="342423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ja-JP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図4：本登録画面イメージ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/>
          <p:cNvSpPr txBox="1"/>
          <p:nvPr>
            <p:ph type="title"/>
          </p:nvPr>
        </p:nvSpPr>
        <p:spPr>
          <a:xfrm>
            <a:off x="647700" y="0"/>
            <a:ext cx="9239250" cy="1133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ja-JP"/>
              <a:t>貸出返却履歴保存</a:t>
            </a:r>
            <a:endParaRPr/>
          </a:p>
        </p:txBody>
      </p:sp>
      <p:sp>
        <p:nvSpPr>
          <p:cNvPr id="126" name="Google Shape;126;p10"/>
          <p:cNvSpPr txBox="1"/>
          <p:nvPr/>
        </p:nvSpPr>
        <p:spPr>
          <a:xfrm>
            <a:off x="358457" y="1390870"/>
            <a:ext cx="631253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借りたい本をタップすると…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27" name="Google Shape;127;p10"/>
          <p:cNvCxnSpPr/>
          <p:nvPr/>
        </p:nvCxnSpPr>
        <p:spPr>
          <a:xfrm flipH="1">
            <a:off x="2178484" y="2418906"/>
            <a:ext cx="2053047" cy="28515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28" name="Google Shape;128;p10"/>
          <p:cNvSpPr txBox="1"/>
          <p:nvPr/>
        </p:nvSpPr>
        <p:spPr>
          <a:xfrm>
            <a:off x="4231531" y="2122201"/>
            <a:ext cx="163571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書影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29" name="Google Shape;129;p10"/>
          <p:cNvCxnSpPr/>
          <p:nvPr/>
        </p:nvCxnSpPr>
        <p:spPr>
          <a:xfrm flipH="1">
            <a:off x="3223403" y="2615061"/>
            <a:ext cx="2053047" cy="28515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30" name="Google Shape;130;p10"/>
          <p:cNvSpPr txBox="1"/>
          <p:nvPr/>
        </p:nvSpPr>
        <p:spPr>
          <a:xfrm>
            <a:off x="5276450" y="2318356"/>
            <a:ext cx="546288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貸出状況（貸出可 or 貸出中）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31" name="Google Shape;131;p10"/>
          <p:cNvCxnSpPr/>
          <p:nvPr/>
        </p:nvCxnSpPr>
        <p:spPr>
          <a:xfrm flipH="1">
            <a:off x="3223403" y="3373431"/>
            <a:ext cx="2053047" cy="28515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32" name="Google Shape;132;p10"/>
          <p:cNvSpPr txBox="1"/>
          <p:nvPr/>
        </p:nvSpPr>
        <p:spPr>
          <a:xfrm>
            <a:off x="5276449" y="3076726"/>
            <a:ext cx="668857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貸出可→この本を借りる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貸出中→この本を予約する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33" name="Google Shape;133;p10"/>
          <p:cNvCxnSpPr/>
          <p:nvPr/>
        </p:nvCxnSpPr>
        <p:spPr>
          <a:xfrm flipH="1">
            <a:off x="3248368" y="3373431"/>
            <a:ext cx="2053047" cy="28515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34" name="Google Shape;134;p10"/>
          <p:cNvSpPr txBox="1"/>
          <p:nvPr/>
        </p:nvSpPr>
        <p:spPr>
          <a:xfrm>
            <a:off x="5276449" y="5519207"/>
            <a:ext cx="636755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過去に読んだ人のレビューや関連書籍など借りたくなるような情報を記載したい。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5" name="Google Shape;135;p10"/>
          <p:cNvCxnSpPr/>
          <p:nvPr/>
        </p:nvCxnSpPr>
        <p:spPr>
          <a:xfrm flipH="1">
            <a:off x="3248368" y="5815912"/>
            <a:ext cx="2053047" cy="285155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36" name="Google Shape;136;p10"/>
          <p:cNvCxnSpPr/>
          <p:nvPr/>
        </p:nvCxnSpPr>
        <p:spPr>
          <a:xfrm rot="10800000">
            <a:off x="3349469" y="4914674"/>
            <a:ext cx="1951947" cy="734876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pic>
        <p:nvPicPr>
          <p:cNvPr id="137" name="Google Shape;13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9190" y="1987741"/>
            <a:ext cx="2664183" cy="4413887"/>
          </a:xfrm>
          <a:prstGeom prst="roundRect">
            <a:avLst>
              <a:gd fmla="val 6078" name="adj"/>
            </a:avLst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"/>
          <p:cNvSpPr txBox="1"/>
          <p:nvPr>
            <p:ph type="title"/>
          </p:nvPr>
        </p:nvSpPr>
        <p:spPr>
          <a:xfrm>
            <a:off x="647700" y="0"/>
            <a:ext cx="9239250" cy="1133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Quattrocento Sans"/>
              <a:buNone/>
            </a:pPr>
            <a:r>
              <a:rPr lang="ja-JP"/>
              <a:t>貸出情報入力/表示</a:t>
            </a:r>
            <a:endParaRPr/>
          </a:p>
        </p:txBody>
      </p:sp>
      <p:pic>
        <p:nvPicPr>
          <p:cNvPr id="143" name="Google Shape;14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205" y="1999732"/>
            <a:ext cx="2664183" cy="4657748"/>
          </a:xfrm>
          <a:prstGeom prst="roundRect">
            <a:avLst>
              <a:gd fmla="val 6809" name="adj"/>
            </a:avLst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4" name="Google Shape;144;p11"/>
          <p:cNvPicPr preferRelativeResize="0"/>
          <p:nvPr/>
        </p:nvPicPr>
        <p:blipFill rotWithShape="1">
          <a:blip r:embed="rId4">
            <a:alphaModFix/>
          </a:blip>
          <a:srcRect b="0" l="0" r="2235" t="0"/>
          <a:stretch/>
        </p:blipFill>
        <p:spPr>
          <a:xfrm>
            <a:off x="4161926" y="1999732"/>
            <a:ext cx="2664183" cy="4663844"/>
          </a:xfrm>
          <a:prstGeom prst="roundRect">
            <a:avLst>
              <a:gd fmla="val 6656" name="adj"/>
            </a:avLst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5" name="Google Shape;145;p11"/>
          <p:cNvSpPr txBox="1"/>
          <p:nvPr/>
        </p:nvSpPr>
        <p:spPr>
          <a:xfrm>
            <a:off x="7498161" y="4997741"/>
            <a:ext cx="42834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場所はここで初めて記載</a:t>
            </a:r>
            <a:r>
              <a:rPr lang="ja-JP"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。予約せず借りるのを防ぎたい</a:t>
            </a:r>
            <a:endParaRPr sz="2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46" name="Google Shape;146;p11"/>
          <p:cNvCxnSpPr/>
          <p:nvPr/>
        </p:nvCxnSpPr>
        <p:spPr>
          <a:xfrm rot="10800000">
            <a:off x="6540124" y="4782536"/>
            <a:ext cx="805475" cy="630704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7" name="Google Shape;147;p11"/>
          <p:cNvSpPr/>
          <p:nvPr/>
        </p:nvSpPr>
        <p:spPr>
          <a:xfrm rot="5400000">
            <a:off x="3267782" y="4261931"/>
            <a:ext cx="1047750" cy="133350"/>
          </a:xfrm>
          <a:prstGeom prst="triangle">
            <a:avLst>
              <a:gd fmla="val 50000" name="adj"/>
            </a:avLst>
          </a:prstGeom>
          <a:solidFill>
            <a:srgbClr val="D0CE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8" name="Google Shape;148;p11"/>
          <p:cNvSpPr txBox="1"/>
          <p:nvPr/>
        </p:nvSpPr>
        <p:spPr>
          <a:xfrm>
            <a:off x="358457" y="1390870"/>
            <a:ext cx="631253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ja-JP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借りる/予約する際は…</a:t>
            </a:r>
            <a:endParaRPr b="0" i="0" sz="2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ecce95a3a6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ja-JP" sz="2400"/>
              <a:t>ユーザー目線、管理者目線で、基本機能の他にどんなものがあると良いか、どんな事ができると良いか考えてみましょう</a:t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ja-JP" sz="2400"/>
              <a:t>各機能の中で、さらに具体的にどんなことが出来るのか考えてみましょう。（検索機能なら、どんな検索方法ができると良いかなど）</a:t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ja-JP" sz="2400"/>
              <a:t>複雑な機能の場合、実現するための便利なツールやライブラリが無いか探してみましょう</a:t>
            </a:r>
            <a:endParaRPr sz="2400"/>
          </a:p>
        </p:txBody>
      </p:sp>
      <p:sp>
        <p:nvSpPr>
          <p:cNvPr id="154" name="Google Shape;154;g2ecce95a3a6_0_0"/>
          <p:cNvSpPr txBox="1"/>
          <p:nvPr>
            <p:ph type="title"/>
          </p:nvPr>
        </p:nvSpPr>
        <p:spPr>
          <a:xfrm>
            <a:off x="647700" y="0"/>
            <a:ext cx="92394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ja-JP"/>
              <a:t>その他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a53638fa6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2545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100"/>
              <a:buChar char="•"/>
            </a:pPr>
            <a:r>
              <a:rPr lang="ja-JP" sz="3100"/>
              <a:t>スケジュール表</a:t>
            </a:r>
            <a:endParaRPr sz="3100"/>
          </a:p>
          <a:p>
            <a:pPr indent="-4254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Char char="•"/>
            </a:pPr>
            <a:r>
              <a:rPr lang="ja-JP" sz="3100"/>
              <a:t>QA表</a:t>
            </a:r>
            <a:endParaRPr sz="3100"/>
          </a:p>
          <a:p>
            <a:pPr indent="-4254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Char char="•"/>
            </a:pPr>
            <a:r>
              <a:rPr lang="ja-JP" sz="3100"/>
              <a:t>設計</a:t>
            </a:r>
            <a:endParaRPr sz="3100"/>
          </a:p>
          <a:p>
            <a:pPr indent="-4254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Char char="•"/>
            </a:pPr>
            <a:r>
              <a:rPr lang="ja-JP" sz="3100"/>
              <a:t>ユースケース図</a:t>
            </a:r>
            <a:endParaRPr sz="3100"/>
          </a:p>
          <a:p>
            <a:pPr indent="-4254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Char char="•"/>
            </a:pPr>
            <a:r>
              <a:rPr lang="ja-JP" sz="3100"/>
              <a:t>ER図</a:t>
            </a:r>
            <a:endParaRPr sz="3100"/>
          </a:p>
          <a:p>
            <a:pPr indent="-4254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Char char="•"/>
            </a:pPr>
            <a:r>
              <a:rPr lang="ja-JP" sz="3100"/>
              <a:t>画面遷移図</a:t>
            </a:r>
            <a:endParaRPr sz="3100"/>
          </a:p>
          <a:p>
            <a:pPr indent="-4254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Char char="•"/>
            </a:pPr>
            <a:r>
              <a:rPr lang="ja-JP" sz="3100"/>
              <a:t>モック</a:t>
            </a:r>
            <a:endParaRPr sz="3100"/>
          </a:p>
          <a:p>
            <a:pPr indent="-42545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Char char="•"/>
            </a:pPr>
            <a:r>
              <a:rPr lang="ja-JP" sz="3100"/>
              <a:t>例：figmaなど</a:t>
            </a:r>
            <a:endParaRPr sz="3100"/>
          </a:p>
        </p:txBody>
      </p:sp>
      <p:sp>
        <p:nvSpPr>
          <p:cNvPr id="160" name="Google Shape;160;g31a53638fa6_0_0"/>
          <p:cNvSpPr txBox="1"/>
          <p:nvPr>
            <p:ph type="title"/>
          </p:nvPr>
        </p:nvSpPr>
        <p:spPr>
          <a:xfrm>
            <a:off x="647700" y="0"/>
            <a:ext cx="92394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ja-JP"/>
              <a:t>成果物について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ecce95a3a6_0_1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ja-JP"/>
              <a:t>初回説明（</a:t>
            </a:r>
            <a:r>
              <a:rPr lang="ja-JP"/>
              <a:t>30-40分程度</a:t>
            </a:r>
            <a:r>
              <a:rPr lang="ja-JP"/>
              <a:t>）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ja-JP"/>
              <a:t>概要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ja-JP"/>
              <a:t>進め方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ja-JP"/>
              <a:t>質問受け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ja-JP"/>
              <a:t>基本は要件や機能、開発方針などの質問とする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ja-JP"/>
              <a:t>コードやツールの使い方は原則自分で調べる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ja-JP"/>
              <a:t>対面</a:t>
            </a:r>
            <a:r>
              <a:rPr lang="ja-JP"/>
              <a:t>（約</a:t>
            </a:r>
            <a:r>
              <a:rPr lang="ja-JP"/>
              <a:t>15</a:t>
            </a:r>
            <a:r>
              <a:rPr lang="ja-JP"/>
              <a:t>分）X　週</a:t>
            </a:r>
            <a:r>
              <a:rPr lang="ja-JP"/>
              <a:t>1</a:t>
            </a:r>
            <a:r>
              <a:rPr lang="ja-JP"/>
              <a:t>回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ja-JP"/>
              <a:t>Slack　随時</a:t>
            </a:r>
            <a:endParaRPr/>
          </a:p>
        </p:txBody>
      </p:sp>
      <p:sp>
        <p:nvSpPr>
          <p:cNvPr id="166" name="Google Shape;166;g2ecce95a3a6_0_10"/>
          <p:cNvSpPr txBox="1"/>
          <p:nvPr>
            <p:ph type="title"/>
          </p:nvPr>
        </p:nvSpPr>
        <p:spPr>
          <a:xfrm>
            <a:off x="647700" y="0"/>
            <a:ext cx="92394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ja-JP"/>
              <a:t>会議体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テーマ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2021-05-20T04:06:50Z</dcterms:created>
  <dc:creator>JUN NARIKAWA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0x010100DCBF368768630A4E95EA959025B0CC1A</vt:lpwstr>
  </property>
</Properties>
</file>